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680E-2AAB-45A9-A715-78D8C4741F92}" type="datetimeFigureOut">
              <a:rPr lang="es-CO" smtClean="0"/>
              <a:t>27/08/2014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41B8-5F29-4F7C-8250-267C025326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1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71C152A-2BF8-407F-BB7F-977E162B7053}" type="datetimeFigureOut">
              <a:rPr lang="es-CO" smtClean="0"/>
              <a:t>27/08/2014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58BB9B0-DDBB-42F1-835D-5D849818030B}" type="slidenum">
              <a:rPr lang="es-CO" smtClean="0"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1009385">
            <a:off x="3016439" y="4892937"/>
            <a:ext cx="3850217" cy="2351112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Lucida Calligraphy" pitchFamily="66" charset="0"/>
              </a:rPr>
              <a:t>Diego Alberto Gallo</a:t>
            </a:r>
          </a:p>
          <a:p>
            <a:r>
              <a:rPr lang="es-CO" dirty="0" smtClean="0">
                <a:solidFill>
                  <a:srgbClr val="C00000"/>
                </a:solidFill>
                <a:latin typeface="Lucida Calligraphy" pitchFamily="66" charset="0"/>
              </a:rPr>
              <a:t>Pedro Pablo Gallo</a:t>
            </a:r>
          </a:p>
          <a:p>
            <a:r>
              <a:rPr lang="es-CO" dirty="0" smtClean="0">
                <a:solidFill>
                  <a:srgbClr val="C00000"/>
                </a:solidFill>
                <a:latin typeface="Lucida Calligraphy" pitchFamily="66" charset="0"/>
              </a:rPr>
              <a:t>9:A</a:t>
            </a:r>
            <a:endParaRPr lang="es-CO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64511">
            <a:off x="686065" y="1105925"/>
            <a:ext cx="7772400" cy="1531133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LENGUAJE TECNOLÓGICO </a:t>
            </a:r>
            <a:endParaRPr lang="es-CO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FFFF00"/>
                </a:solidFill>
                <a:latin typeface="Lucida Calligraphy" pitchFamily="66" charset="0"/>
              </a:rPr>
              <a:t>MODELOS SIMBÓLICOS</a:t>
            </a:r>
            <a:endParaRPr lang="es-CO" sz="36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352426" y="1844824"/>
            <a:ext cx="7680960" cy="4342616"/>
          </a:xfrm>
        </p:spPr>
        <p:txBody>
          <a:bodyPr>
            <a:normAutofit/>
          </a:bodyPr>
          <a:lstStyle/>
          <a:p>
            <a:r>
              <a:rPr lang="es-CO" sz="2400" dirty="0"/>
              <a:t>Los modelos simbólicos son planteos, en términos lógicos, que representan </a:t>
            </a:r>
            <a:r>
              <a:rPr lang="es-CO" sz="2400" dirty="0" smtClean="0"/>
              <a:t>las propiedades </a:t>
            </a:r>
            <a:r>
              <a:rPr lang="es-CO" sz="2400" dirty="0"/>
              <a:t>esenciales de los objetos o sistemas originales (Formulas </a:t>
            </a:r>
            <a:r>
              <a:rPr lang="es-CO" sz="2400" dirty="0" smtClean="0"/>
              <a:t>matemáticas, gráficos</a:t>
            </a:r>
            <a:r>
              <a:rPr lang="es-CO" sz="2400" dirty="0"/>
              <a:t>, etc.).Los modelos simbólicos se pueden clasificar en: Modelos </a:t>
            </a:r>
            <a:r>
              <a:rPr lang="es-CO" sz="2400" dirty="0" smtClean="0"/>
              <a:t>esquemáticos, modelos </a:t>
            </a:r>
            <a:r>
              <a:rPr lang="es-CO" sz="2400" dirty="0"/>
              <a:t>gráficos, modelos descriptivos y modelos matemáticos.</a:t>
            </a:r>
          </a:p>
        </p:txBody>
      </p:sp>
    </p:spTree>
    <p:extLst>
      <p:ext uri="{BB962C8B-B14F-4D97-AF65-F5344CB8AC3E}">
        <p14:creationId xmlns:p14="http://schemas.microsoft.com/office/powerpoint/2010/main" val="19153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52426" y="1628800"/>
            <a:ext cx="7680960" cy="4558640"/>
          </a:xfrm>
        </p:spPr>
        <p:txBody>
          <a:bodyPr/>
          <a:lstStyle/>
          <a:p>
            <a:r>
              <a:rPr lang="es-CO" dirty="0"/>
              <a:t>Representan mediante una configuración de líneas </a:t>
            </a:r>
            <a:r>
              <a:rPr lang="es-CO" dirty="0" smtClean="0"/>
              <a:t>y símbolos</a:t>
            </a:r>
            <a:r>
              <a:rPr lang="es-CO" dirty="0"/>
              <a:t>, la disposición estructural o el comportamiento de un sistema o de un </a:t>
            </a:r>
            <a:r>
              <a:rPr lang="es-CO" dirty="0" smtClean="0"/>
              <a:t>objeto real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Lucida Calligraphy" pitchFamily="66" charset="0"/>
              </a:rPr>
              <a:t>MODELOS ESQUEMÁTICOS</a:t>
            </a:r>
            <a:endParaRPr lang="es-CO" sz="32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007683" cy="332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Representaciones graficas que permiten visualizar, </a:t>
            </a:r>
            <a:r>
              <a:rPr lang="es-CO" dirty="0" smtClean="0"/>
              <a:t>mediante gráficos </a:t>
            </a:r>
            <a:r>
              <a:rPr lang="es-CO" dirty="0"/>
              <a:t>o </a:t>
            </a:r>
            <a:r>
              <a:rPr lang="es-CO" dirty="0" smtClean="0"/>
              <a:t>diagramas</a:t>
            </a:r>
            <a:r>
              <a:rPr lang="es-CO" dirty="0"/>
              <a:t>, relaciones y </a:t>
            </a:r>
            <a:r>
              <a:rPr lang="es-CO" dirty="0" smtClean="0"/>
              <a:t>magnitudes </a:t>
            </a:r>
            <a:r>
              <a:rPr lang="es-CO" dirty="0"/>
              <a:t>de un sistema o un objeto real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C00000"/>
                </a:solidFill>
                <a:latin typeface="Lucida Calligraphy" pitchFamily="66" charset="0"/>
              </a:rPr>
              <a:t>MODELO GRAFICO </a:t>
            </a:r>
            <a:endParaRPr lang="es-CO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70324"/>
            <a:ext cx="5112568" cy="28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Expresan relaciones por medio de </a:t>
            </a:r>
            <a:r>
              <a:rPr lang="es-CO" dirty="0" smtClean="0"/>
              <a:t>proposiciones, son </a:t>
            </a:r>
            <a:r>
              <a:rPr lang="es-CO" dirty="0"/>
              <a:t>descripciones en lenguaje humano </a:t>
            </a:r>
            <a:r>
              <a:rPr lang="es-CO" dirty="0" smtClean="0"/>
              <a:t>natural.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latin typeface="Lucida Calligraphy" pitchFamily="66" charset="0"/>
              </a:rPr>
              <a:t>MODELOS DESCRIPTIVOS (O VERBALES)</a:t>
            </a:r>
            <a:endParaRPr lang="es-CO" sz="24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520550"/>
            <a:ext cx="3528391" cy="406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7680960" cy="4292352"/>
          </a:xfrm>
        </p:spPr>
        <p:txBody>
          <a:bodyPr/>
          <a:lstStyle/>
          <a:p>
            <a:r>
              <a:rPr lang="es-CO" dirty="0"/>
              <a:t>Usan como lenguaje las matemáticas, representan </a:t>
            </a:r>
            <a:r>
              <a:rPr lang="es-CO" dirty="0" smtClean="0"/>
              <a:t>mediante formulas </a:t>
            </a:r>
            <a:r>
              <a:rPr lang="es-CO" dirty="0"/>
              <a:t>matemáticas el comportamiento e un sistema.</a:t>
            </a:r>
          </a:p>
          <a:p>
            <a:r>
              <a:rPr lang="es-CO" dirty="0"/>
              <a:t>Ejemplo de distintos modelos del funcionamiento de un sistema compuesto por </a:t>
            </a:r>
            <a:r>
              <a:rPr lang="es-CO" dirty="0" smtClean="0"/>
              <a:t>una pila </a:t>
            </a:r>
            <a:r>
              <a:rPr lang="es-CO" dirty="0"/>
              <a:t>un resistor y los cables de conexión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latin typeface="Lucida Calligraphy" pitchFamily="66" charset="0"/>
              </a:rPr>
              <a:t>MODELOS MATEMATICOS</a:t>
            </a:r>
            <a:endParaRPr lang="es-CO" sz="36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2448272" cy="227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52426" y="1556792"/>
            <a:ext cx="7680960" cy="4824536"/>
          </a:xfrm>
        </p:spPr>
        <p:txBody>
          <a:bodyPr>
            <a:normAutofit/>
          </a:bodyPr>
          <a:lstStyle/>
          <a:p>
            <a:r>
              <a:rPr lang="es-CO" sz="2000" dirty="0" smtClean="0"/>
              <a:t>   En </a:t>
            </a:r>
            <a:r>
              <a:rPr lang="es-CO" sz="2000" dirty="0"/>
              <a:t>tecnología, y dentro del campo de los modelos físicos, cobra importancia </a:t>
            </a:r>
            <a:r>
              <a:rPr lang="es-CO" sz="2000" dirty="0" smtClean="0"/>
              <a:t>el dibujo </a:t>
            </a:r>
            <a:r>
              <a:rPr lang="es-CO" sz="2000" dirty="0"/>
              <a:t>técnico, que sin pretender representar con total precisión la realidad </a:t>
            </a:r>
            <a:r>
              <a:rPr lang="es-CO" sz="2000" dirty="0" smtClean="0"/>
              <a:t>global, plantea </a:t>
            </a:r>
            <a:r>
              <a:rPr lang="es-CO" sz="2000" dirty="0"/>
              <a:t>que puede ser más interesante en cada paso particular. En general, lo que </a:t>
            </a:r>
            <a:r>
              <a:rPr lang="es-CO" sz="2000" dirty="0" smtClean="0"/>
              <a:t>se busca </a:t>
            </a:r>
            <a:r>
              <a:rPr lang="es-CO" sz="2000" dirty="0"/>
              <a:t>con el dibujo técnico es una representación lo mas fidedigna posible </a:t>
            </a:r>
            <a:r>
              <a:rPr lang="es-CO" sz="2000" dirty="0" smtClean="0"/>
              <a:t>de aspectos </a:t>
            </a:r>
            <a:r>
              <a:rPr lang="es-CO" sz="2000" dirty="0"/>
              <a:t>parciales de la realidad.</a:t>
            </a:r>
          </a:p>
          <a:p>
            <a:r>
              <a:rPr lang="es-CO" sz="2000" dirty="0" smtClean="0"/>
              <a:t> </a:t>
            </a:r>
          </a:p>
          <a:p>
            <a:r>
              <a:rPr lang="es-CO" sz="2000" dirty="0"/>
              <a:t> </a:t>
            </a:r>
            <a:r>
              <a:rPr lang="es-CO" sz="2000" dirty="0" smtClean="0"/>
              <a:t> El </a:t>
            </a:r>
            <a:r>
              <a:rPr lang="es-CO" sz="2000" dirty="0"/>
              <a:t>dibujo nace como una ambición del hombre de representar el mundo que lo rodea, </a:t>
            </a:r>
            <a:r>
              <a:rPr lang="es-CO" sz="2000" dirty="0" smtClean="0"/>
              <a:t>y de </a:t>
            </a:r>
            <a:r>
              <a:rPr lang="es-CO" sz="2000" dirty="0"/>
              <a:t>mantener en el tiempo imágenes que el ojo y la memoria visual cancelan </a:t>
            </a:r>
            <a:r>
              <a:rPr lang="es-CO" sz="2000" dirty="0" smtClean="0"/>
              <a:t>muy rápidamente</a:t>
            </a:r>
            <a:r>
              <a:rPr lang="es-CO" sz="2000" dirty="0"/>
              <a:t>. Posibilita también comunicar a otros lo que percibimos o imaginamos, </a:t>
            </a:r>
            <a:r>
              <a:rPr lang="es-CO" sz="2000" dirty="0" smtClean="0"/>
              <a:t>así o </a:t>
            </a:r>
            <a:r>
              <a:rPr lang="es-CO" sz="2000" dirty="0"/>
              <a:t>estudiar la realidad representada, y plantear y verificar las posibles </a:t>
            </a:r>
            <a:r>
              <a:rPr lang="es-CO" sz="2000" dirty="0" smtClean="0"/>
              <a:t>modificaciones que </a:t>
            </a:r>
            <a:r>
              <a:rPr lang="es-CO" sz="2000" dirty="0"/>
              <a:t>podamos aportarle.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FF00"/>
                </a:solidFill>
                <a:latin typeface="Lucida Calligraphy" pitchFamily="66" charset="0"/>
              </a:rPr>
              <a:t>4. ¿QUÉ ES EL DIBUJO TÉCNICO?</a:t>
            </a:r>
            <a:endParaRPr lang="es-CO" sz="28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7680325" cy="5927725"/>
          </a:xfrm>
        </p:spPr>
        <p:txBody>
          <a:bodyPr>
            <a:normAutofit/>
          </a:bodyPr>
          <a:lstStyle/>
          <a:p>
            <a:r>
              <a:rPr lang="es-CO" sz="2000" dirty="0" smtClean="0"/>
              <a:t>    El </a:t>
            </a:r>
            <a:r>
              <a:rPr lang="es-CO" sz="2000" dirty="0"/>
              <a:t>dibujo técnico es una de las formas de representar el diseño de artefactos y </a:t>
            </a:r>
            <a:r>
              <a:rPr lang="es-CO" sz="2000" dirty="0" smtClean="0"/>
              <a:t>de transmisión </a:t>
            </a:r>
            <a:r>
              <a:rPr lang="es-CO" sz="2000" dirty="0"/>
              <a:t>de información técnica.</a:t>
            </a:r>
          </a:p>
          <a:p>
            <a:r>
              <a:rPr lang="es-CO" sz="2000" dirty="0" smtClean="0"/>
              <a:t>   La </a:t>
            </a:r>
            <a:r>
              <a:rPr lang="es-CO" sz="2000" dirty="0"/>
              <a:t>transmisión de la información técnica supone una serie de acuerdos o </a:t>
            </a:r>
            <a:r>
              <a:rPr lang="es-CO" sz="2000" dirty="0" smtClean="0"/>
              <a:t>códigos, llamados </a:t>
            </a:r>
            <a:r>
              <a:rPr lang="es-CO" sz="2000" dirty="0"/>
              <a:t>normas, las que deben ser conocidas y compartidas por quienes realizan </a:t>
            </a:r>
            <a:r>
              <a:rPr lang="es-CO" sz="2000" dirty="0" smtClean="0"/>
              <a:t>el diseño </a:t>
            </a:r>
            <a:r>
              <a:rPr lang="es-CO" sz="2000" dirty="0"/>
              <a:t>y por quienes deben interpretarlo.</a:t>
            </a:r>
          </a:p>
          <a:p>
            <a:r>
              <a:rPr lang="es-CO" sz="2000" dirty="0" smtClean="0"/>
              <a:t>   El </a:t>
            </a:r>
            <a:r>
              <a:rPr lang="es-CO" sz="2000" dirty="0"/>
              <a:t>dibujo como toda técnica, puede ser analizado teniendo en cuenta los </a:t>
            </a:r>
            <a:r>
              <a:rPr lang="es-CO" sz="2000" dirty="0" smtClean="0"/>
              <a:t>elementos que </a:t>
            </a:r>
            <a:r>
              <a:rPr lang="es-CO" sz="2000" dirty="0"/>
              <a:t>lo componen:</a:t>
            </a:r>
          </a:p>
          <a:p>
            <a:r>
              <a:rPr lang="es-CO" sz="2000" dirty="0"/>
              <a:t>· Operaciones que se realizan: Utilización de las normas.</a:t>
            </a:r>
          </a:p>
          <a:p>
            <a:r>
              <a:rPr lang="es-CO" sz="2000" dirty="0"/>
              <a:t>· Instrumentos que se utilizan: Reglas, escuadras, compases, </a:t>
            </a:r>
            <a:r>
              <a:rPr lang="es-CO" sz="2000" dirty="0" smtClean="0"/>
              <a:t>estilógrafos, computadoras </a:t>
            </a:r>
            <a:r>
              <a:rPr lang="es-CO" sz="2000" dirty="0"/>
              <a:t>con impresoras o plotters, etc.</a:t>
            </a:r>
          </a:p>
          <a:p>
            <a:r>
              <a:rPr lang="es-CO" sz="2000" dirty="0"/>
              <a:t>· Técnicos y técnicas: Los dibujantes, diseñadores y las técnicas para </a:t>
            </a:r>
            <a:r>
              <a:rPr lang="es-CO" sz="2000" dirty="0" smtClean="0"/>
              <a:t>la representación </a:t>
            </a:r>
            <a:r>
              <a:rPr lang="es-CO" sz="2000" dirty="0"/>
              <a:t>de lo que se quiere dibujar.</a:t>
            </a:r>
          </a:p>
        </p:txBody>
      </p:sp>
    </p:spTree>
    <p:extLst>
      <p:ext uri="{BB962C8B-B14F-4D97-AF65-F5344CB8AC3E}">
        <p14:creationId xmlns:p14="http://schemas.microsoft.com/office/powerpoint/2010/main" val="3805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1185313">
            <a:off x="755576" y="2564904"/>
            <a:ext cx="7680960" cy="10668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FF00"/>
                </a:solidFill>
                <a:latin typeface="Lucida Calligraphy" pitchFamily="66" charset="0"/>
              </a:rPr>
              <a:t>5. ¿QUÉ ES EL BOCETO, EL PLANO, EL CROQUIS?</a:t>
            </a:r>
            <a:endParaRPr lang="es-CO" sz="32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El boceto es un dibujo esquemático del objeto. Se usa mucho para las </a:t>
            </a:r>
            <a:r>
              <a:rPr lang="es-CO" dirty="0" smtClean="0"/>
              <a:t>primeras tentativas </a:t>
            </a:r>
            <a:r>
              <a:rPr lang="es-CO" dirty="0"/>
              <a:t>de diseño con el fin de ir trabajando sobre el mismo. No requiere </a:t>
            </a:r>
            <a:r>
              <a:rPr lang="es-CO" dirty="0" smtClean="0"/>
              <a:t>tanto trabajo </a:t>
            </a:r>
            <a:r>
              <a:rPr lang="es-CO" dirty="0"/>
              <a:t>de confección y permite ir abordando algunas ideas generales acerca de </a:t>
            </a:r>
            <a:r>
              <a:rPr lang="es-CO" dirty="0" smtClean="0"/>
              <a:t>las características </a:t>
            </a:r>
            <a:r>
              <a:rPr lang="es-CO" dirty="0"/>
              <a:t>del producto por diseñar. Es poco preciso y se utiliza como una </a:t>
            </a:r>
            <a:r>
              <a:rPr lang="es-CO" dirty="0" smtClean="0"/>
              <a:t>forma de </a:t>
            </a:r>
            <a:r>
              <a:rPr lang="es-CO" dirty="0"/>
              <a:t>apoyar la transmisión de una idea inicial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latin typeface="Lucida Calligraphy" pitchFamily="66" charset="0"/>
              </a:rPr>
              <a:t>EL BOCETO</a:t>
            </a:r>
            <a:endParaRPr lang="es-CO" sz="36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012920" cy="259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Es el dibujo en el que se procura, mantener relaciones de proporcionalidad, </a:t>
            </a:r>
            <a:r>
              <a:rPr lang="es-CO" dirty="0" smtClean="0"/>
              <a:t>tratando de </a:t>
            </a:r>
            <a:r>
              <a:rPr lang="es-CO" dirty="0"/>
              <a:t>incluir todos los detalles del objeto representado, incluyendo vistas, indicando </a:t>
            </a:r>
            <a:r>
              <a:rPr lang="es-CO" dirty="0" smtClean="0"/>
              <a:t>las cotas </a:t>
            </a:r>
            <a:r>
              <a:rPr lang="es-CO" dirty="0"/>
              <a:t>o las medidas, y respondiendo a la norma específica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latin typeface="Lucida Calligraphy" pitchFamily="66" charset="0"/>
              </a:rPr>
              <a:t>CROQUIS</a:t>
            </a:r>
            <a:endParaRPr lang="es-CO" sz="36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788032" cy="248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4752568"/>
          </a:xfrm>
        </p:spPr>
        <p:txBody>
          <a:bodyPr/>
          <a:lstStyle/>
          <a:p>
            <a:r>
              <a:rPr lang="es-CO" dirty="0"/>
              <a:t>1.¿Qué es el lenguaje tecnológico?</a:t>
            </a:r>
          </a:p>
          <a:p>
            <a:r>
              <a:rPr lang="es-CO" dirty="0"/>
              <a:t>2. ¿Cómo se divide los modelos tecnológicos?</a:t>
            </a:r>
          </a:p>
          <a:p>
            <a:r>
              <a:rPr lang="es-CO" dirty="0"/>
              <a:t>3. Explica cada subdivisión de los modelos tecnológicos?</a:t>
            </a:r>
          </a:p>
          <a:p>
            <a:r>
              <a:rPr lang="es-CO" dirty="0"/>
              <a:t>4. ¿Qué es el dibujo técnico?</a:t>
            </a:r>
          </a:p>
          <a:p>
            <a:r>
              <a:rPr lang="es-CO" dirty="0"/>
              <a:t>5. ¿Qué es el boceto, el plano, el croquis</a:t>
            </a:r>
            <a:r>
              <a:rPr lang="es-CO" dirty="0" smtClean="0"/>
              <a:t>?</a:t>
            </a:r>
          </a:p>
          <a:p>
            <a:r>
              <a:rPr lang="es-CO" dirty="0" smtClean="0"/>
              <a:t>6. Da 3 conclusiones de la tarea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CONTENIDOS</a:t>
            </a:r>
            <a:endParaRPr lang="es-CO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Está regido por un conjunto de normas, lo que hace que pueda ser empleado como </a:t>
            </a:r>
            <a:r>
              <a:rPr lang="es-CO" dirty="0" smtClean="0"/>
              <a:t>un medio </a:t>
            </a:r>
            <a:r>
              <a:rPr lang="es-CO" dirty="0"/>
              <a:t>eficaz para la interpretación por quienes conozcan estas normas. </a:t>
            </a:r>
            <a:r>
              <a:rPr lang="es-CO" dirty="0" smtClean="0"/>
              <a:t>Para ejecutarlo </a:t>
            </a:r>
            <a:r>
              <a:rPr lang="es-CO" dirty="0"/>
              <a:t>se utilizan herramientas de dibujo e instrumentos de medición.</a:t>
            </a:r>
          </a:p>
          <a:p>
            <a:r>
              <a:rPr lang="es-CO" dirty="0" smtClean="0"/>
              <a:t>El </a:t>
            </a:r>
            <a:r>
              <a:rPr lang="es-CO" dirty="0"/>
              <a:t>tipo de información que contienen los planos, dependen de su destinatario y de </a:t>
            </a:r>
            <a:r>
              <a:rPr lang="es-CO" dirty="0" smtClean="0"/>
              <a:t>su finalidad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Lucida Calligraphy" pitchFamily="66" charset="0"/>
              </a:rPr>
              <a:t>PLANO</a:t>
            </a:r>
            <a:endParaRPr lang="es-CO" sz="32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97" y="4221088"/>
            <a:ext cx="3305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CO" dirty="0" smtClean="0"/>
              <a:t>El boceto nos ayuda a saber que se debe o como se hace el proyecto en un futuro.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El modelo matemático es una forma de representar un problema o una circunstancia que casi siempre se presenta por </a:t>
            </a:r>
            <a:r>
              <a:rPr lang="es-CO" dirty="0" smtClean="0">
                <a:latin typeface="Lucida Calligraphy" pitchFamily="66" charset="0"/>
              </a:rPr>
              <a:t>x</a:t>
            </a:r>
            <a:r>
              <a:rPr lang="es-CO" dirty="0" smtClean="0"/>
              <a:t> o </a:t>
            </a:r>
            <a:r>
              <a:rPr lang="es-CO" dirty="0" smtClean="0">
                <a:latin typeface="Lucida Calligraphy" pitchFamily="66" charset="0"/>
              </a:rPr>
              <a:t>y</a:t>
            </a:r>
            <a:r>
              <a:rPr lang="es-CO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 smtClean="0"/>
              <a:t>Es fundamental que antes de hacer una casa o una cosa hacer un diseño porque así tenemos una base de lo que </a:t>
            </a:r>
            <a:r>
              <a:rPr lang="es-CO" dirty="0"/>
              <a:t>v</a:t>
            </a:r>
            <a:r>
              <a:rPr lang="es-CO" dirty="0" smtClean="0"/>
              <a:t>amos a hacer.</a:t>
            </a:r>
          </a:p>
          <a:p>
            <a:endParaRPr lang="es-CO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/>
                </a:solidFill>
                <a:latin typeface="Lucida Calligraphy" pitchFamily="66" charset="0"/>
              </a:rPr>
              <a:t>CONCLUCIONES</a:t>
            </a:r>
            <a:endParaRPr lang="es-CO" dirty="0">
              <a:solidFill>
                <a:schemeClr val="accent2"/>
              </a:solidFill>
              <a:latin typeface="Lucida Calligraphy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WEBGRAFIA</a:t>
            </a:r>
            <a:endParaRPr lang="es-CO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01317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PDF</a:t>
            </a:r>
          </a:p>
          <a:p>
            <a:r>
              <a:rPr lang="es-CO" dirty="0" smtClean="0"/>
              <a:t>WEBNODE</a:t>
            </a:r>
          </a:p>
          <a:p>
            <a:r>
              <a:rPr lang="es-CO" dirty="0" smtClean="0"/>
              <a:t>GOOGLE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717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 rot="20756209">
            <a:off x="4772021" y="3998482"/>
            <a:ext cx="3762202" cy="2110368"/>
          </a:xfrm>
        </p:spPr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DIEGO ALBERTO GALLO J</a:t>
            </a:r>
          </a:p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PEDRO PABLO GALLO J</a:t>
            </a:r>
          </a:p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9:A</a:t>
            </a:r>
            <a:endParaRPr lang="es-CO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0844905">
            <a:off x="323528" y="1124744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>
                <a:solidFill>
                  <a:schemeClr val="accent2"/>
                </a:solidFill>
                <a:latin typeface="Lucida Calligraphy" pitchFamily="66" charset="0"/>
              </a:rPr>
              <a:t>GRACIAS </a:t>
            </a:r>
            <a:endParaRPr lang="es-CO" sz="6000" dirty="0">
              <a:solidFill>
                <a:schemeClr val="accent2"/>
              </a:solidFill>
              <a:latin typeface="Lucida Calligraphy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20782489">
            <a:off x="4423715" y="3292537"/>
            <a:ext cx="270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latin typeface="Lucida Calligraphy" pitchFamily="66" charset="0"/>
              </a:rPr>
              <a:t>PRECENTADO POR</a:t>
            </a:r>
            <a:endParaRPr lang="es-CO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515">
            <a:off x="924658" y="3753691"/>
            <a:ext cx="3348031" cy="25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s-CO" sz="2000" dirty="0" smtClean="0"/>
              <a:t>     En </a:t>
            </a:r>
            <a:r>
              <a:rPr lang="es-CO" sz="2000" dirty="0"/>
              <a:t>el campo de la tecnología normalmente se aplica la palabra modelo a </a:t>
            </a:r>
            <a:r>
              <a:rPr lang="es-CO" sz="2000" dirty="0" smtClean="0"/>
              <a:t>maquetas, dibujos</a:t>
            </a:r>
            <a:r>
              <a:rPr lang="es-CO" sz="2000" dirty="0"/>
              <a:t>, planos, gráficos, esquemas, diagramas, formulas </a:t>
            </a:r>
            <a:r>
              <a:rPr lang="es-CO" sz="2000" dirty="0" smtClean="0"/>
              <a:t>matemáticas, palabras</a:t>
            </a:r>
            <a:r>
              <a:rPr lang="es-CO" sz="2000" dirty="0"/>
              <a:t>, etc., que se usan para representar objetos o sistemas a los fines de </a:t>
            </a:r>
            <a:r>
              <a:rPr lang="es-CO" sz="2000" dirty="0" smtClean="0"/>
              <a:t>su presentación</a:t>
            </a:r>
            <a:r>
              <a:rPr lang="es-CO" sz="2000" dirty="0"/>
              <a:t>, comprensión o estudio, estos modelos son lenguajes característicos </a:t>
            </a:r>
            <a:r>
              <a:rPr lang="es-CO" sz="2000" dirty="0" smtClean="0"/>
              <a:t>de la </a:t>
            </a:r>
            <a:r>
              <a:rPr lang="es-CO" sz="2000" dirty="0"/>
              <a:t>tecnología.</a:t>
            </a:r>
          </a:p>
          <a:p>
            <a:pPr marL="137160" indent="0">
              <a:buNone/>
            </a:pPr>
            <a:r>
              <a:rPr lang="es-CO" sz="2000" dirty="0" smtClean="0"/>
              <a:t>   </a:t>
            </a:r>
          </a:p>
          <a:p>
            <a:pPr marL="137160" indent="0">
              <a:buNone/>
            </a:pPr>
            <a:r>
              <a:rPr lang="es-CO" sz="2000" dirty="0" smtClean="0"/>
              <a:t>  En </a:t>
            </a:r>
            <a:r>
              <a:rPr lang="es-CO" sz="2000" dirty="0"/>
              <a:t>tecnología el modelo reproduce y/o representa los aspectos </a:t>
            </a:r>
            <a:r>
              <a:rPr lang="es-CO" sz="2000" dirty="0" smtClean="0"/>
              <a:t>relevantes que queremos </a:t>
            </a:r>
            <a:r>
              <a:rPr lang="es-CO" sz="2000" dirty="0"/>
              <a:t>destacar, de un objeto o de un sistema y permite, en muchos </a:t>
            </a:r>
            <a:r>
              <a:rPr lang="es-CO" sz="2000" dirty="0" smtClean="0"/>
              <a:t>casos, estudiar </a:t>
            </a:r>
            <a:r>
              <a:rPr lang="es-CO" sz="2000" dirty="0"/>
              <a:t>el comportamiento del mismo en diversas condiciones de operación y </a:t>
            </a:r>
            <a:r>
              <a:rPr lang="es-CO" sz="2000" dirty="0" smtClean="0"/>
              <a:t>sacar conclusiones </a:t>
            </a:r>
            <a:r>
              <a:rPr lang="es-CO" sz="2000" dirty="0"/>
              <a:t>en cuanto a su funcionamiento.</a:t>
            </a:r>
          </a:p>
          <a:p>
            <a:pPr marL="137160" indent="0">
              <a:buNone/>
            </a:pPr>
            <a:endParaRPr lang="es-CO" sz="2000" dirty="0" smtClean="0"/>
          </a:p>
          <a:p>
            <a:pPr marL="137160" indent="0">
              <a:buNone/>
            </a:pPr>
            <a:r>
              <a:rPr lang="es-CO" sz="2000" dirty="0" smtClean="0"/>
              <a:t>   La </a:t>
            </a:r>
            <a:r>
              <a:rPr lang="es-CO" sz="2000" dirty="0"/>
              <a:t>mayoría de los modelos simplifican la realidad, pero en cada caso pueden </a:t>
            </a:r>
            <a:r>
              <a:rPr lang="es-CO" sz="2000" dirty="0" smtClean="0"/>
              <a:t>cambiar según </a:t>
            </a:r>
            <a:r>
              <a:rPr lang="es-CO" sz="2000" dirty="0"/>
              <a:t>lo que se quiere señalar, estudiar o analizar manteniendo su </a:t>
            </a:r>
            <a:r>
              <a:rPr lang="es-CO" sz="2000" dirty="0" smtClean="0"/>
              <a:t>validez representativa </a:t>
            </a:r>
            <a:r>
              <a:rPr lang="es-CO" sz="2000" dirty="0"/>
              <a:t>dentro de ciertos límites.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srgbClr val="C00000"/>
                </a:solidFill>
                <a:latin typeface="Lucida Calligraphy" pitchFamily="66" charset="0"/>
              </a:rPr>
              <a:t>1.¿Qué es el lenguaje tecnológico?</a:t>
            </a:r>
          </a:p>
        </p:txBody>
      </p:sp>
    </p:spTree>
    <p:extLst>
      <p:ext uri="{BB962C8B-B14F-4D97-AF65-F5344CB8AC3E}">
        <p14:creationId xmlns:p14="http://schemas.microsoft.com/office/powerpoint/2010/main" val="34114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38884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CO" dirty="0"/>
              <a:t>Según sus características se utilizan como: Instrumentos de predicción o </a:t>
            </a:r>
            <a:r>
              <a:rPr lang="es-CO" dirty="0" smtClean="0"/>
              <a:t>de pronóstico</a:t>
            </a:r>
            <a:r>
              <a:rPr lang="es-CO" dirty="0"/>
              <a:t>, como elemento de comparación entre la predicción y el </a:t>
            </a:r>
            <a:r>
              <a:rPr lang="es-CO" dirty="0" smtClean="0"/>
              <a:t>comportamiento real</a:t>
            </a:r>
            <a:r>
              <a:rPr lang="es-CO" dirty="0"/>
              <a:t>, o simplemente </a:t>
            </a:r>
            <a:r>
              <a:rPr lang="es-CO" dirty="0" smtClean="0"/>
              <a:t>como instrumento </a:t>
            </a:r>
            <a:r>
              <a:rPr lang="es-CO" dirty="0"/>
              <a:t>de </a:t>
            </a:r>
            <a:r>
              <a:rPr lang="es-CO" dirty="0" smtClean="0"/>
              <a:t>descripción y/o </a:t>
            </a:r>
            <a:r>
              <a:rPr lang="es-CO" dirty="0"/>
              <a:t>explicación.</a:t>
            </a:r>
          </a:p>
          <a:p>
            <a:pPr marL="137160" indent="0">
              <a:buNone/>
            </a:pPr>
            <a:endParaRPr lang="es-CO" dirty="0" smtClean="0"/>
          </a:p>
          <a:p>
            <a:pPr marL="137160" indent="0">
              <a:buNone/>
            </a:pPr>
            <a:r>
              <a:rPr lang="es-CO" dirty="0" smtClean="0"/>
              <a:t>Los </a:t>
            </a:r>
            <a:r>
              <a:rPr lang="es-CO" dirty="0"/>
              <a:t>modelos que se utilizan en tecnología son:</a:t>
            </a:r>
          </a:p>
          <a:p>
            <a:r>
              <a:rPr lang="es-CO" dirty="0" smtClean="0"/>
              <a:t> </a:t>
            </a:r>
            <a:r>
              <a:rPr lang="es-CO" dirty="0"/>
              <a:t>La representación física (Modelos físicos)</a:t>
            </a:r>
          </a:p>
          <a:p>
            <a:r>
              <a:rPr lang="es-CO" dirty="0" smtClean="0"/>
              <a:t> </a:t>
            </a:r>
            <a:r>
              <a:rPr lang="es-CO" dirty="0"/>
              <a:t>La representación simbólica (Modelos simbólicos)</a:t>
            </a:r>
          </a:p>
        </p:txBody>
      </p:sp>
    </p:spTree>
    <p:extLst>
      <p:ext uri="{BB962C8B-B14F-4D97-AF65-F5344CB8AC3E}">
        <p14:creationId xmlns:p14="http://schemas.microsoft.com/office/powerpoint/2010/main" val="35232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" y="1879073"/>
            <a:ext cx="7680325" cy="38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srgbClr val="C00000"/>
                </a:solidFill>
                <a:latin typeface="Lucida Calligraphy" pitchFamily="66" charset="0"/>
              </a:rPr>
              <a:t>2. ¿Cómo se divide los modelos tecnológicos?</a:t>
            </a:r>
          </a:p>
        </p:txBody>
      </p:sp>
    </p:spTree>
    <p:extLst>
      <p:ext uri="{BB962C8B-B14F-4D97-AF65-F5344CB8AC3E}">
        <p14:creationId xmlns:p14="http://schemas.microsoft.com/office/powerpoint/2010/main" val="24446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20909397">
            <a:off x="683568" y="2636912"/>
            <a:ext cx="7680960" cy="994792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FF00"/>
                </a:solidFill>
                <a:latin typeface="Lucida Calligraphy" pitchFamily="66" charset="0"/>
              </a:rPr>
              <a:t> </a:t>
            </a:r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3.Explica </a:t>
            </a:r>
            <a:r>
              <a:rPr lang="es-CO" dirty="0">
                <a:solidFill>
                  <a:srgbClr val="FFFF00"/>
                </a:solidFill>
                <a:latin typeface="Lucida Calligraphy" pitchFamily="66" charset="0"/>
              </a:rPr>
              <a:t>cada subdivisión de los modelos tecnológicos</a:t>
            </a:r>
          </a:p>
        </p:txBody>
      </p:sp>
    </p:spTree>
    <p:extLst>
      <p:ext uri="{BB962C8B-B14F-4D97-AF65-F5344CB8AC3E}">
        <p14:creationId xmlns:p14="http://schemas.microsoft.com/office/powerpoint/2010/main" val="9820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8229600" cy="45651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CO" sz="2400" dirty="0"/>
              <a:t>Los modelos físicos se llaman así porque conservan las características físicas </a:t>
            </a:r>
            <a:r>
              <a:rPr lang="es-CO" sz="2400" dirty="0" smtClean="0"/>
              <a:t>más relevantes </a:t>
            </a:r>
            <a:r>
              <a:rPr lang="es-CO" sz="2400" dirty="0"/>
              <a:t>en cada situación, de los objetos o sistemas originales, pero son </a:t>
            </a:r>
            <a:r>
              <a:rPr lang="es-CO" sz="2400" dirty="0" smtClean="0"/>
              <a:t>más sencillos </a:t>
            </a:r>
            <a:r>
              <a:rPr lang="es-CO" sz="2400" dirty="0"/>
              <a:t>y normalmente en otra escala (Dibujo técnico, maquetas, modelos a </a:t>
            </a:r>
            <a:r>
              <a:rPr lang="es-CO" sz="2400" dirty="0" smtClean="0"/>
              <a:t>escala, mapas</a:t>
            </a:r>
            <a:r>
              <a:rPr lang="es-CO" sz="2400" dirty="0"/>
              <a:t>, fotografías, imágenes graficas o televisivas, etc.). Pueden ser </a:t>
            </a:r>
            <a:r>
              <a:rPr lang="es-CO" sz="2400" dirty="0" smtClean="0"/>
              <a:t>bidimensionales o </a:t>
            </a:r>
            <a:r>
              <a:rPr lang="es-CO" sz="2400" dirty="0"/>
              <a:t>tridimensionales.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FF00"/>
                </a:solidFill>
                <a:latin typeface="Lucida Calligraphy" pitchFamily="66" charset="0"/>
              </a:rPr>
              <a:t>MODELOS FÍSICOS</a:t>
            </a:r>
            <a:endParaRPr lang="es-CO" dirty="0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Fotografías, dibujos, dibujo técnico, planos, mapas, etc</a:t>
            </a:r>
            <a:r>
              <a:rPr lang="es-CO" dirty="0" smtClean="0"/>
              <a:t>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80960" cy="10668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Lucida Calligraphy" pitchFamily="66" charset="0"/>
              </a:rPr>
              <a:t>BIDIMENSIONALES</a:t>
            </a:r>
            <a:endParaRPr lang="es-CO" sz="32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960440" cy="24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4977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Maquetas, estatuas, etc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latin typeface="Lucida Calligraphy" pitchFamily="66" charset="0"/>
              </a:rPr>
              <a:t>TRIDIMENSIONALES</a:t>
            </a:r>
            <a:endParaRPr lang="es-CO" sz="32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48880"/>
            <a:ext cx="5536114" cy="221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80</TotalTime>
  <Words>1085</Words>
  <Application>Microsoft Office PowerPoint</Application>
  <PresentationFormat>Presentación en pantalla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Mylar</vt:lpstr>
      <vt:lpstr>LENGUAJE TECNOLÓGICO </vt:lpstr>
      <vt:lpstr>CONTENIDOS</vt:lpstr>
      <vt:lpstr>1.¿Qué es el lenguaje tecnológico?</vt:lpstr>
      <vt:lpstr>Presentación de PowerPoint</vt:lpstr>
      <vt:lpstr>2. ¿Cómo se divide los modelos tecnológicos?</vt:lpstr>
      <vt:lpstr> 3.Explica cada subdivisión de los modelos tecnológicos</vt:lpstr>
      <vt:lpstr>MODELOS FÍSICOS</vt:lpstr>
      <vt:lpstr>BIDIMENSIONALES</vt:lpstr>
      <vt:lpstr>TRIDIMENSIONALES</vt:lpstr>
      <vt:lpstr>MODELOS SIMBÓLICOS</vt:lpstr>
      <vt:lpstr>MODELOS ESQUEMÁTICOS</vt:lpstr>
      <vt:lpstr>MODELO GRAFICO </vt:lpstr>
      <vt:lpstr>MODELOS DESCRIPTIVOS (O VERBALES)</vt:lpstr>
      <vt:lpstr>MODELOS MATEMATICOS</vt:lpstr>
      <vt:lpstr>4. ¿QUÉ ES EL DIBUJO TÉCNICO?</vt:lpstr>
      <vt:lpstr>Presentación de PowerPoint</vt:lpstr>
      <vt:lpstr>5. ¿QUÉ ES EL BOCETO, EL PLANO, EL CROQUIS?</vt:lpstr>
      <vt:lpstr>EL BOCETO</vt:lpstr>
      <vt:lpstr>CROQUIS</vt:lpstr>
      <vt:lpstr>PLANO</vt:lpstr>
      <vt:lpstr>CONCLUCIONES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TECNOLOGÍCO</dc:title>
  <dc:creator>Luis</dc:creator>
  <cp:lastModifiedBy>Luis</cp:lastModifiedBy>
  <cp:revision>8</cp:revision>
  <dcterms:created xsi:type="dcterms:W3CDTF">2014-08-27T20:11:52Z</dcterms:created>
  <dcterms:modified xsi:type="dcterms:W3CDTF">2014-08-27T21:32:02Z</dcterms:modified>
</cp:coreProperties>
</file>